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4"/>
  </p:notesMasterIdLst>
  <p:sldIdLst>
    <p:sldId id="256" r:id="rId2"/>
    <p:sldId id="939" r:id="rId3"/>
    <p:sldId id="1201" r:id="rId4"/>
    <p:sldId id="1123" r:id="rId5"/>
    <p:sldId id="1124" r:id="rId6"/>
    <p:sldId id="1305" r:id="rId7"/>
    <p:sldId id="1162" r:id="rId8"/>
    <p:sldId id="1036" r:id="rId9"/>
    <p:sldId id="1294" r:id="rId10"/>
    <p:sldId id="1299" r:id="rId11"/>
    <p:sldId id="1293" r:id="rId12"/>
    <p:sldId id="1300" r:id="rId13"/>
    <p:sldId id="1301" r:id="rId14"/>
    <p:sldId id="1295" r:id="rId15"/>
    <p:sldId id="1296" r:id="rId16"/>
    <p:sldId id="1297" r:id="rId17"/>
    <p:sldId id="1298" r:id="rId18"/>
    <p:sldId id="1290" r:id="rId19"/>
    <p:sldId id="1302" r:id="rId20"/>
    <p:sldId id="1303" r:id="rId21"/>
    <p:sldId id="1304" r:id="rId22"/>
    <p:sldId id="1275" r:id="rId23"/>
    <p:sldId id="1314" r:id="rId24"/>
    <p:sldId id="1196" r:id="rId25"/>
    <p:sldId id="1308" r:id="rId26"/>
    <p:sldId id="1309" r:id="rId27"/>
    <p:sldId id="1313" r:id="rId28"/>
    <p:sldId id="1311" r:id="rId29"/>
    <p:sldId id="1312" r:id="rId30"/>
    <p:sldId id="1110" r:id="rId31"/>
    <p:sldId id="572" r:id="rId32"/>
    <p:sldId id="1315" r:id="rId33"/>
    <p:sldId id="1316" r:id="rId34"/>
    <p:sldId id="1317" r:id="rId35"/>
    <p:sldId id="1318" r:id="rId36"/>
    <p:sldId id="1319" r:id="rId37"/>
    <p:sldId id="1320" r:id="rId38"/>
    <p:sldId id="1321" r:id="rId39"/>
    <p:sldId id="1993" r:id="rId40"/>
    <p:sldId id="2006" r:id="rId41"/>
    <p:sldId id="1995" r:id="rId42"/>
    <p:sldId id="2001" r:id="rId43"/>
    <p:sldId id="1996" r:id="rId44"/>
    <p:sldId id="2002" r:id="rId45"/>
    <p:sldId id="1994" r:id="rId46"/>
    <p:sldId id="1998" r:id="rId47"/>
    <p:sldId id="1999" r:id="rId48"/>
    <p:sldId id="2003" r:id="rId49"/>
    <p:sldId id="2004" r:id="rId50"/>
    <p:sldId id="2005" r:id="rId51"/>
    <p:sldId id="1997" r:id="rId52"/>
    <p:sldId id="2000" r:id="rId53"/>
    <p:sldId id="1279" r:id="rId54"/>
    <p:sldId id="1277" r:id="rId55"/>
    <p:sldId id="1286" r:id="rId56"/>
    <p:sldId id="1281" r:id="rId57"/>
    <p:sldId id="1282" r:id="rId58"/>
    <p:sldId id="1283" r:id="rId59"/>
    <p:sldId id="1284" r:id="rId60"/>
    <p:sldId id="1285" r:id="rId61"/>
    <p:sldId id="1289" r:id="rId62"/>
    <p:sldId id="1270" r:id="rId63"/>
    <p:sldId id="1276" r:id="rId64"/>
    <p:sldId id="1025" r:id="rId65"/>
    <p:sldId id="1288" r:id="rId66"/>
    <p:sldId id="1271" r:id="rId67"/>
    <p:sldId id="1273" r:id="rId68"/>
    <p:sldId id="1272" r:id="rId69"/>
    <p:sldId id="1171" r:id="rId70"/>
    <p:sldId id="1172" r:id="rId71"/>
    <p:sldId id="1173" r:id="rId72"/>
    <p:sldId id="584" r:id="rId73"/>
    <p:sldId id="1155" r:id="rId74"/>
    <p:sldId id="551" r:id="rId75"/>
    <p:sldId id="869" r:id="rId76"/>
    <p:sldId id="1093" r:id="rId77"/>
    <p:sldId id="1102" r:id="rId78"/>
    <p:sldId id="1113" r:id="rId79"/>
    <p:sldId id="1114" r:id="rId80"/>
    <p:sldId id="1165" r:id="rId81"/>
    <p:sldId id="1166" r:id="rId82"/>
    <p:sldId id="1167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39"/>
            <p14:sldId id="1201"/>
            <p14:sldId id="1123"/>
            <p14:sldId id="1124"/>
            <p14:sldId id="1305"/>
            <p14:sldId id="1162"/>
            <p14:sldId id="1036"/>
            <p14:sldId id="1294"/>
            <p14:sldId id="1299"/>
            <p14:sldId id="1293"/>
            <p14:sldId id="1300"/>
            <p14:sldId id="1301"/>
            <p14:sldId id="1295"/>
            <p14:sldId id="1296"/>
            <p14:sldId id="1297"/>
            <p14:sldId id="1298"/>
            <p14:sldId id="1290"/>
            <p14:sldId id="1302"/>
            <p14:sldId id="1303"/>
            <p14:sldId id="1304"/>
            <p14:sldId id="1275"/>
            <p14:sldId id="1314"/>
            <p14:sldId id="1196"/>
            <p14:sldId id="1308"/>
            <p14:sldId id="1309"/>
            <p14:sldId id="1313"/>
            <p14:sldId id="1311"/>
            <p14:sldId id="1312"/>
            <p14:sldId id="1110"/>
            <p14:sldId id="572"/>
            <p14:sldId id="1315"/>
            <p14:sldId id="1316"/>
            <p14:sldId id="1317"/>
            <p14:sldId id="1318"/>
            <p14:sldId id="1319"/>
            <p14:sldId id="1320"/>
            <p14:sldId id="1321"/>
            <p14:sldId id="1993"/>
            <p14:sldId id="2006"/>
            <p14:sldId id="1995"/>
            <p14:sldId id="2001"/>
            <p14:sldId id="1996"/>
            <p14:sldId id="2002"/>
            <p14:sldId id="1994"/>
            <p14:sldId id="1998"/>
            <p14:sldId id="1999"/>
            <p14:sldId id="2003"/>
            <p14:sldId id="2004"/>
            <p14:sldId id="2005"/>
            <p14:sldId id="1997"/>
            <p14:sldId id="2000"/>
            <p14:sldId id="1279"/>
            <p14:sldId id="1277"/>
            <p14:sldId id="1286"/>
            <p14:sldId id="1281"/>
            <p14:sldId id="1282"/>
            <p14:sldId id="1283"/>
            <p14:sldId id="1284"/>
            <p14:sldId id="1285"/>
            <p14:sldId id="1289"/>
            <p14:sldId id="1270"/>
            <p14:sldId id="1276"/>
            <p14:sldId id="1025"/>
            <p14:sldId id="1288"/>
            <p14:sldId id="1271"/>
            <p14:sldId id="1273"/>
            <p14:sldId id="1272"/>
            <p14:sldId id="1171"/>
            <p14:sldId id="1172"/>
            <p14:sldId id="1173"/>
            <p14:sldId id="584"/>
            <p14:sldId id="1155"/>
            <p14:sldId id="551"/>
            <p14:sldId id="869"/>
            <p14:sldId id="1093"/>
            <p14:sldId id="1102"/>
            <p14:sldId id="1113"/>
            <p14:sldId id="1114"/>
            <p14:sldId id="1165"/>
            <p14:sldId id="1166"/>
            <p14:sldId id="11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F3973B"/>
    <a:srgbClr val="41719C"/>
    <a:srgbClr val="5EA985"/>
    <a:srgbClr val="B58900"/>
    <a:srgbClr val="E7D641"/>
    <a:srgbClr val="E7E1AF"/>
    <a:srgbClr val="D4EBE9"/>
    <a:srgbClr val="569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162"/>
    <p:restoredTop sz="96853" autoAdjust="0"/>
  </p:normalViewPr>
  <p:slideViewPr>
    <p:cSldViewPr snapToGrid="0" snapToObjects="1">
      <p:cViewPr varScale="1">
        <p:scale>
          <a:sx n="300" d="100"/>
          <a:sy n="300" d="100"/>
        </p:scale>
        <p:origin x="168" y="11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00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36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464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5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80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A2B03-64EA-03E4-1A30-5D1600504D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7469" y="714614"/>
            <a:ext cx="8667590" cy="4428885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F3973B"/>
                </a:solidFill>
              </a:defRPr>
            </a:lvl1pPr>
            <a:lvl2pPr>
              <a:defRPr>
                <a:solidFill>
                  <a:srgbClr val="025249"/>
                </a:solidFill>
              </a:defRPr>
            </a:lvl2pPr>
            <a:lvl3pPr>
              <a:defRPr sz="1800">
                <a:solidFill>
                  <a:srgbClr val="025249"/>
                </a:solidFill>
              </a:defRPr>
            </a:lvl3pPr>
            <a:lvl4pPr>
              <a:defRPr>
                <a:solidFill>
                  <a:srgbClr val="025249"/>
                </a:solidFill>
              </a:defRPr>
            </a:lvl4pPr>
            <a:lvl5pPr>
              <a:defRPr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B586C4-B190-D430-E854-728EDD68E27C}"/>
              </a:ext>
            </a:extLst>
          </p:cNvPr>
          <p:cNvSpPr txBox="1"/>
          <p:nvPr userDrawn="1"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5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guides/topicals/observing-graphql-in-action" TargetMode="Externa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639805"/>
            <a:ext cx="9252077" cy="60053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InfoDay</a:t>
            </a:r>
            <a:r>
              <a:rPr lang="de-DE" sz="1200" spc="60" dirty="0">
                <a:solidFill>
                  <a:srgbClr val="D4EBE9"/>
                </a:solidFill>
              </a:rPr>
              <a:t> Modernes API-Design | Köln, 26. September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132154" y="1716278"/>
            <a:ext cx="6066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979360" y="3158236"/>
            <a:ext cx="4463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108078" y="3665366"/>
            <a:ext cx="903592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9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kritische</a:t>
            </a:r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9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Betrachtung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57839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636373" y="1190500"/>
            <a:ext cx="617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Felder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>
            <a:off x="4440820" y="1336876"/>
            <a:ext cx="2191474" cy="22956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AC00579-E8EF-66BB-2E1A-22DD31A18121}"/>
              </a:ext>
            </a:extLst>
          </p:cNvPr>
          <p:cNvCxnSpPr>
            <a:cxnSpLocks/>
          </p:cNvCxnSpPr>
          <p:nvPr/>
        </p:nvCxnSpPr>
        <p:spPr>
          <a:xfrm flipH="1" flipV="1">
            <a:off x="3943109" y="1190500"/>
            <a:ext cx="2689185" cy="14830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0A98F0A-6D5B-04C5-5BEA-0E0B72A2DF65}"/>
              </a:ext>
            </a:extLst>
          </p:cNvPr>
          <p:cNvCxnSpPr>
            <a:cxnSpLocks/>
          </p:cNvCxnSpPr>
          <p:nvPr/>
        </p:nvCxnSpPr>
        <p:spPr>
          <a:xfrm flipH="1">
            <a:off x="4386154" y="1336876"/>
            <a:ext cx="2246140" cy="4437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4A8BD5A-25E1-5BC5-610E-45312FE524F4}"/>
              </a:ext>
            </a:extLst>
          </p:cNvPr>
          <p:cNvCxnSpPr>
            <a:cxnSpLocks/>
          </p:cNvCxnSpPr>
          <p:nvPr/>
        </p:nvCxnSpPr>
        <p:spPr>
          <a:xfrm flipH="1">
            <a:off x="4225854" y="1336876"/>
            <a:ext cx="2406440" cy="43790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1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0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F754F-B625-8ED4-C9ED-CD09506CF124}"/>
              </a:ext>
            </a:extLst>
          </p:cNvPr>
          <p:cNvSpPr txBox="1"/>
          <p:nvPr/>
        </p:nvSpPr>
        <p:spPr>
          <a:xfrm>
            <a:off x="230475" y="4453742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Funktionen, die Werte zurückliefern</a:t>
            </a:r>
          </a:p>
        </p:txBody>
      </p:sp>
    </p:spTree>
    <p:extLst>
      <p:ext uri="{BB962C8B-B14F-4D97-AF65-F5344CB8AC3E}">
        <p14:creationId xmlns:p14="http://schemas.microsoft.com/office/powerpoint/2010/main" val="135043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Skalare Datentypen (Blätter)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4356595" y="1191007"/>
            <a:ext cx="1851727" cy="22396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E44BF8-EF56-1FF2-3055-26C462B5F3B7}"/>
              </a:ext>
            </a:extLst>
          </p:cNvPr>
          <p:cNvCxnSpPr>
            <a:cxnSpLocks/>
          </p:cNvCxnSpPr>
          <p:nvPr/>
        </p:nvCxnSpPr>
        <p:spPr>
          <a:xfrm flipH="1">
            <a:off x="5189316" y="1436108"/>
            <a:ext cx="1019006" cy="1522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35B63BA-69AE-1F37-0E4B-977B88E61F88}"/>
              </a:ext>
            </a:extLst>
          </p:cNvPr>
          <p:cNvCxnSpPr>
            <a:cxnSpLocks/>
          </p:cNvCxnSpPr>
          <p:nvPr/>
        </p:nvCxnSpPr>
        <p:spPr>
          <a:xfrm flipH="1">
            <a:off x="4746806" y="1431276"/>
            <a:ext cx="1461516" cy="328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82368A-836F-2E6E-C36B-0758E4CB7577}"/>
              </a:ext>
            </a:extLst>
          </p:cNvPr>
          <p:cNvSpPr/>
          <p:nvPr/>
        </p:nvSpPr>
        <p:spPr>
          <a:xfrm>
            <a:off x="5861866" y="274846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83D2942-873C-4657-62D3-A7E8FC3ED735}"/>
              </a:ext>
            </a:extLst>
          </p:cNvPr>
          <p:cNvCxnSpPr>
            <a:cxnSpLocks/>
          </p:cNvCxnSpPr>
          <p:nvPr/>
        </p:nvCxnSpPr>
        <p:spPr>
          <a:xfrm>
            <a:off x="5058137" y="2484699"/>
            <a:ext cx="858083" cy="38059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E966AF4-DA77-07EC-A162-DDFF0B0876B2}"/>
              </a:ext>
            </a:extLst>
          </p:cNvPr>
          <p:cNvCxnSpPr>
            <a:cxnSpLocks/>
          </p:cNvCxnSpPr>
          <p:nvPr/>
        </p:nvCxnSpPr>
        <p:spPr>
          <a:xfrm flipV="1">
            <a:off x="5440101" y="2949973"/>
            <a:ext cx="476119" cy="6536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8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ADC93A-E0FF-3E68-F6C4-3DEFB8B62E6D}"/>
              </a:ext>
            </a:extLst>
          </p:cNvPr>
          <p:cNvSpPr/>
          <p:nvPr/>
        </p:nvSpPr>
        <p:spPr>
          <a:xfrm>
            <a:off x="6149643" y="348447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Eigene Skalare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358F82-28FB-1AE5-CE00-1F229EA931FF}"/>
              </a:ext>
            </a:extLst>
          </p:cNvPr>
          <p:cNvCxnSpPr>
            <a:cxnSpLocks/>
          </p:cNvCxnSpPr>
          <p:nvPr/>
        </p:nvCxnSpPr>
        <p:spPr>
          <a:xfrm>
            <a:off x="4884516" y="2754264"/>
            <a:ext cx="1307940" cy="8687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7CE6FC3-DA42-6B1B-447A-AD4EC465ADFB}"/>
              </a:ext>
            </a:extLst>
          </p:cNvPr>
          <p:cNvCxnSpPr>
            <a:cxnSpLocks/>
          </p:cNvCxnSpPr>
          <p:nvPr/>
        </p:nvCxnSpPr>
        <p:spPr>
          <a:xfrm flipV="1">
            <a:off x="5312780" y="3665316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96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6C663D-140C-3AC2-72C8-B27B012E896B}"/>
              </a:ext>
            </a:extLst>
          </p:cNvPr>
          <p:cNvSpPr/>
          <p:nvPr/>
        </p:nvSpPr>
        <p:spPr>
          <a:xfrm>
            <a:off x="6311689" y="3853787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888406F-EC34-68AE-6223-1251F4594F87}"/>
              </a:ext>
            </a:extLst>
          </p:cNvPr>
          <p:cNvCxnSpPr>
            <a:cxnSpLocks/>
          </p:cNvCxnSpPr>
          <p:nvPr/>
        </p:nvCxnSpPr>
        <p:spPr>
          <a:xfrm flipV="1">
            <a:off x="5474826" y="4034628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1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037318" y="3941961"/>
            <a:ext cx="1220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 flipH="1">
            <a:off x="5679311" y="4101237"/>
            <a:ext cx="397398" cy="22769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428805" y="4370769"/>
            <a:ext cx="1894831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85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489931" cy="395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5EA985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After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creating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reviewed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before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**.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"Returns an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Specifies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maximum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5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356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Subcription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F8CE70C4-48B2-9151-7DEA-DEE3CC0BE331}"/>
              </a:ext>
            </a:extLst>
          </p:cNvPr>
          <p:cNvSpPr/>
          <p:nvPr/>
        </p:nvSpPr>
        <p:spPr>
          <a:xfrm>
            <a:off x="1832635" y="4208767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AADB1D3-71AA-B977-C10E-0544A59561EC}"/>
              </a:ext>
            </a:extLst>
          </p:cNvPr>
          <p:cNvCxnSpPr>
            <a:cxnSpLocks/>
          </p:cNvCxnSpPr>
          <p:nvPr/>
        </p:nvCxnSpPr>
        <p:spPr>
          <a:xfrm flipH="1">
            <a:off x="2663421" y="4343440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57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GraphQL abgefragt werden ("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Introspection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Query")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5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2AFC7D1-D5CE-B8F7-E464-CA0E900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330E3DE-6CF9-B539-03B4-0B9F3D6804E3}"/>
              </a:ext>
            </a:extLst>
          </p:cNvPr>
          <p:cNvSpPr/>
          <p:nvPr/>
        </p:nvSpPr>
        <p:spPr>
          <a:xfrm>
            <a:off x="3639590" y="3945261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34886E-C220-10C1-D79D-633E7B0D8A4F}"/>
              </a:ext>
            </a:extLst>
          </p:cNvPr>
          <p:cNvCxnSpPr>
            <a:cxnSpLocks/>
          </p:cNvCxnSpPr>
          <p:nvPr/>
        </p:nvCxnSpPr>
        <p:spPr>
          <a:xfrm>
            <a:off x="4170399" y="3749996"/>
            <a:ext cx="58867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99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0CA1F0-2C79-03C7-DA4C-D0E3CEBB3F5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       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016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052F4DC-98A6-7C8C-2A3E-E817032F295E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A5ADA-4000-2F82-EA81-1065BD7C5C4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431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044193-9DD9-F3B8-41A5-0D688780AC2C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6563CB-93F8-3672-19F5-6BB5A87B26B4}"/>
              </a:ext>
            </a:extLst>
          </p:cNvPr>
          <p:cNvSpPr/>
          <p:nvPr/>
        </p:nvSpPr>
        <p:spPr>
          <a:xfrm>
            <a:off x="5868612" y="3214627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182D4-57CC-B5FB-4EFB-39CE5B7CC024}"/>
              </a:ext>
            </a:extLst>
          </p:cNvPr>
          <p:cNvSpPr/>
          <p:nvPr/>
        </p:nvSpPr>
        <p:spPr>
          <a:xfrm>
            <a:off x="7723648" y="1697788"/>
            <a:ext cx="801584" cy="30712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44EF566-26CF-C549-C29D-38A9BADC4798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0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nicht möglich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D7D9C6-7DA5-7349-D84F-92CD12E7E56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0363AF7-418E-3781-EBD6-C1214C9CEE72}"/>
              </a:ext>
            </a:extLst>
          </p:cNvPr>
          <p:cNvSpPr txBox="1"/>
          <p:nvPr/>
        </p:nvSpPr>
        <p:spPr>
          <a:xfrm>
            <a:off x="4199832" y="43739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120035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4" y="61455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9F57EC-BFD8-ACAD-6CB0-48159F5091E1}"/>
              </a:ext>
            </a:extLst>
          </p:cNvPr>
          <p:cNvSpPr txBox="1"/>
          <p:nvPr/>
        </p:nvSpPr>
        <p:spPr>
          <a:xfrm>
            <a:off x="6481823" y="2374124"/>
            <a:ext cx="3117448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Response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</p:spTree>
    <p:extLst>
      <p:ext uri="{BB962C8B-B14F-4D97-AF65-F5344CB8AC3E}">
        <p14:creationId xmlns:p14="http://schemas.microsoft.com/office/powerpoint/2010/main" val="1312327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ist dann (meist) ein HTTP Post Request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Response ein JSON-Objekt mit den gelesenen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HTTP-Status-Codes spielen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Transportschicht ist eher Implementierungsdetail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95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65940" y="1684219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1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"Felder sind konzeptionell Funktionen"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abgefragtes Feld entspricht konzeptionell einem "Funktionsaufruf"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GraphQL-Backend muss für jedes Feld eine Funktion bereitstellen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Funktionen im Backend werden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genannt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684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3607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 mit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948DD-D29A-8EF1-555D-FB396CA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32" y="867832"/>
            <a:ext cx="5075425" cy="3873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10E1653-2047-E5FE-FB9E-5FE81D5E7B1A}"/>
              </a:ext>
            </a:extLst>
          </p:cNvPr>
          <p:cNvSpPr txBox="1"/>
          <p:nvPr/>
        </p:nvSpPr>
        <p:spPr>
          <a:xfrm>
            <a:off x="304800" y="2380023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storyId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"1")</a:t>
            </a:r>
          </a:p>
          <a:p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writtenBy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F003401-EBDF-9F2D-7645-8EEC2B563576}"/>
              </a:ext>
            </a:extLst>
          </p:cNvPr>
          <p:cNvCxnSpPr>
            <a:cxnSpLocks/>
          </p:cNvCxnSpPr>
          <p:nvPr/>
        </p:nvCxnSpPr>
        <p:spPr>
          <a:xfrm flipH="1" flipV="1">
            <a:off x="3365500" y="2832100"/>
            <a:ext cx="723900" cy="2963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94E3E55-7C1D-FC97-AF86-0758D6DD7CEE}"/>
              </a:ext>
            </a:extLst>
          </p:cNvPr>
          <p:cNvCxnSpPr>
            <a:cxnSpLocks/>
          </p:cNvCxnSpPr>
          <p:nvPr/>
        </p:nvCxnSpPr>
        <p:spPr>
          <a:xfrm flipH="1" flipV="1">
            <a:off x="2256367" y="3399367"/>
            <a:ext cx="1833033" cy="42756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1558B7F-6CA0-A1C1-D33C-DDCA01399031}"/>
              </a:ext>
            </a:extLst>
          </p:cNvPr>
          <p:cNvSpPr/>
          <p:nvPr/>
        </p:nvSpPr>
        <p:spPr>
          <a:xfrm>
            <a:off x="3447334" y="1712339"/>
            <a:ext cx="22493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über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E364636-D9E1-F7F4-5636-7288EBF3B333}"/>
              </a:ext>
            </a:extLst>
          </p:cNvPr>
          <p:cNvSpPr/>
          <p:nvPr/>
        </p:nvSpPr>
        <p:spPr>
          <a:xfrm>
            <a:off x="1495628" y="48141"/>
            <a:ext cx="6000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F3973B"/>
                </a:solidFill>
                <a:latin typeface="Montserrat" charset="0"/>
                <a:ea typeface="Montserrat" charset="0"/>
                <a:cs typeface="Montserrat" charset="0"/>
              </a:rPr>
              <a:t>Aussagen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8A85E6-6C3C-7008-A463-C90402EFFB55}"/>
              </a:ext>
            </a:extLst>
          </p:cNvPr>
          <p:cNvSpPr/>
          <p:nvPr/>
        </p:nvSpPr>
        <p:spPr>
          <a:xfrm>
            <a:off x="1685631" y="2631176"/>
            <a:ext cx="577273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Praxis</a:t>
            </a:r>
            <a:endParaRPr lang="de-DE" sz="115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099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Erste GraphQL-Implementierung war für PHP (!)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Richtig ist, dass die Clients oft in JavaScript geschrieben sind (z.B. mit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Entwicklungszeit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Laufzeit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👉 Optimierungen sind dadurch schwieriger als in REST APIs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43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562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Aufwand der Entwicklung hängt an mehreren Faktoren: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Größe und Komplexität des Schemas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hat man in der Regel selbst in der Hand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Anzahl und Art der Datenquellen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gut passen die vorhandenen Daten zum Schema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086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Extrem Beispiel: "GraphQL API, REST-Style"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A62AD6-B79C-2E4A-C1E2-4BF99AB6E742}"/>
              </a:ext>
            </a:extLst>
          </p:cNvPr>
          <p:cNvSpPr txBox="1"/>
          <p:nvPr/>
        </p:nvSpPr>
        <p:spPr>
          <a:xfrm>
            <a:off x="339911" y="3059796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E894ED-008B-C885-7DCE-BE018C500440}"/>
              </a:ext>
            </a:extLst>
          </p:cNvPr>
          <p:cNvSpPr txBox="1"/>
          <p:nvPr/>
        </p:nvSpPr>
        <p:spPr>
          <a:xfrm>
            <a:off x="2140196" y="3059795"/>
            <a:ext cx="1817971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AD84FA-3E01-C378-D49F-F06582C8DD1B}"/>
              </a:ext>
            </a:extLst>
          </p:cNvPr>
          <p:cNvSpPr txBox="1"/>
          <p:nvPr/>
        </p:nvSpPr>
        <p:spPr>
          <a:xfrm>
            <a:off x="6179783" y="3059794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EB5497-3677-691B-35B9-F1B5B7DEA436}"/>
              </a:ext>
            </a:extLst>
          </p:cNvPr>
          <p:cNvSpPr txBox="1"/>
          <p:nvPr/>
        </p:nvSpPr>
        <p:spPr>
          <a:xfrm>
            <a:off x="3994396" y="3059795"/>
            <a:ext cx="1817971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roles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88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20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könnten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SQL Query gelesen werden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müssen das aber (leider) von Query zu Query entscheiden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Eventuell sind das dann zu viele Daten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572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922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helfen hier mit dem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-Pattern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Damit können Aufrufe zusammengefasst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373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223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 Technologien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 sich wie bei allem anderen Mühe geben... oder eben nicht</a:t>
            </a:r>
          </a:p>
        </p:txBody>
      </p:sp>
    </p:spTree>
    <p:extLst>
      <p:ext uri="{BB962C8B-B14F-4D97-AF65-F5344CB8AC3E}">
        <p14:creationId xmlns:p14="http://schemas.microsoft.com/office/powerpoint/2010/main" val="3221431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stimmt so absolut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Aussage bezieht sich in der Regel auf GraphQL Anfragen per HTTP</a:t>
            </a:r>
          </a:p>
        </p:txBody>
      </p:sp>
    </p:spTree>
    <p:extLst>
      <p:ext uri="{BB962C8B-B14F-4D97-AF65-F5344CB8AC3E}">
        <p14:creationId xmlns:p14="http://schemas.microsoft.com/office/powerpoint/2010/main" val="3057684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150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#1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Post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Theoretisch ginge aber auch GET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51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REST kann jede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entscheiden, wie lange sie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cachbar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978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so absolut nicht richtig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demselben Autoren liefert X mal die abgefragten Daten des Autoren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unmodified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"-Antwort einer REST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überhaupt keine Daten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0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82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9616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366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 kann mit HATEOS ein Client gewissermaßen automatisch Daten nachladen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alles in GraphQL "eingebaut", man bekommt es aus einer Hand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51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58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und wie ausgeliefert wird entscheidet das Schema bzw. die Resolver-Funktionen</a:t>
            </a:r>
          </a:p>
        </p:txBody>
      </p:sp>
    </p:spTree>
    <p:extLst>
      <p:ext uri="{BB962C8B-B14F-4D97-AF65-F5344CB8AC3E}">
        <p14:creationId xmlns:p14="http://schemas.microsoft.com/office/powerpoint/2010/main" val="184928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44118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 in der Entwicklung"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328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kommt darauf an...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708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Implementierung: 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	Erinnerung: Jedes Feld ist im Grunde ein Funktionsaufruf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Komplexität hängt vom Schema ab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	Source-Code GraphQL Java oder 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	NACHSCHAUEN: Was steht dazu in der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451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225026" y="912300"/>
            <a:ext cx="8805672" cy="3015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5400" dirty="0">
                <a:solidFill>
                  <a:srgbClr val="FF0000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OFFEN: DATALOADER</a:t>
            </a:r>
          </a:p>
          <a:p>
            <a:pPr>
              <a:lnSpc>
                <a:spcPct val="120000"/>
              </a:lnSpc>
            </a:pPr>
            <a:br>
              <a:rPr lang="de-DE" sz="5400" i="1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5400" i="1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629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#2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entscheidet Komplexität der API (ist also nicht per-se Komplex)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 wird nicht die ganze DB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exposed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(im Gegenteil)</a:t>
            </a: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!== SQL</a:t>
            </a:r>
          </a:p>
          <a:p>
            <a:pPr marL="342900" indent="-342900">
              <a:lnSpc>
                <a:spcPct val="120000"/>
              </a:lnSpc>
              <a:buFontTx/>
              <a:buChar char="-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Pagination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Connection-Pattern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546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Ist 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Ja... aber...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eher dann mit GET arbeiten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einzelnen Resolver können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</p:spTree>
    <p:extLst>
      <p:ext uri="{BB962C8B-B14F-4D97-AF65-F5344CB8AC3E}">
        <p14:creationId xmlns:p14="http://schemas.microsoft.com/office/powerpoint/2010/main" val="1163786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Sparen wir dadurch Daten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Nicht unbedingt... in REST ist "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unmodified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 üblich, in GraphQL eher schwierig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Eher wird Latenz eingespart durch das Einsparen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0491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Caching und Datensparsamkeit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Wenn das Prio-1-Kriterium ist, ist vermutlich REST besser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183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Ende-zu-Ende-Typsicherheit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evtl. Beispiel zeigen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funktioniert am besten mit TypeScript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Auch Dokumentation ist direkt im Schema enthalten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=&gt; Großes Plus für GraphQL auch wenn mit REST auch möglich</a:t>
            </a:r>
          </a:p>
        </p:txBody>
      </p:sp>
    </p:spTree>
    <p:extLst>
      <p:ext uri="{BB962C8B-B14F-4D97-AF65-F5344CB8AC3E}">
        <p14:creationId xmlns:p14="http://schemas.microsoft.com/office/powerpoint/2010/main" val="1291319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Vergleichen mit REST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	hier ist das schön hergeleitet: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https://spring.io/guides/topicals/observing-graphql-in-action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(analog auch zum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heise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academy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Kurs)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3632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REST ist Standard, GraphQL muss begründet werden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659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VERSIONIERUNG</a:t>
            </a:r>
          </a:p>
        </p:txBody>
      </p:sp>
    </p:spTree>
    <p:extLst>
      <p:ext uri="{BB962C8B-B14F-4D97-AF65-F5344CB8AC3E}">
        <p14:creationId xmlns:p14="http://schemas.microsoft.com/office/powerpoint/2010/main" val="288537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683420" y="3306664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graphql.schule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api</a:t>
            </a:r>
            <a:r>
              <a:rPr lang="de-DE" sz="2000" b="1" dirty="0">
                <a:solidFill>
                  <a:srgbClr val="1778B8"/>
                </a:solidFill>
              </a:rPr>
              <a:t>-design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5631DD-8E13-5ECB-536B-5D37C452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2" y="33031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8C991-0F46-937C-15C0-6C42BC00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1BB13-7571-C89F-A0F7-DB3716C15E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de-DE" sz="16600" dirty="0"/>
              <a:t>MATERIAL</a:t>
            </a:r>
          </a:p>
        </p:txBody>
      </p:sp>
    </p:spTree>
    <p:extLst>
      <p:ext uri="{BB962C8B-B14F-4D97-AF65-F5344CB8AC3E}">
        <p14:creationId xmlns:p14="http://schemas.microsoft.com/office/powerpoint/2010/main" val="11900597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8C991-0F46-937C-15C0-6C42BC00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1BB13-7571-C89F-A0F7-DB3716C15E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sz="16600" dirty="0"/>
              <a:t>MÜLL</a:t>
            </a:r>
          </a:p>
        </p:txBody>
      </p:sp>
    </p:spTree>
    <p:extLst>
      <p:ext uri="{BB962C8B-B14F-4D97-AF65-F5344CB8AC3E}">
        <p14:creationId xmlns:p14="http://schemas.microsoft.com/office/powerpoint/2010/main" val="2305613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F4C718-6208-1F46-8E55-0A2CEED67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1800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6D662-AEC3-A45E-42F7-335B9D822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694EA-F7ED-F5BE-EB39-C7EDFA621A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fsadfasdf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b="0" dirty="0" err="1">
                <a:solidFill>
                  <a:srgbClr val="025249"/>
                </a:solidFill>
              </a:rPr>
              <a:t>asdfasdf</a:t>
            </a:r>
            <a:endParaRPr lang="de-DE" b="0" dirty="0">
              <a:solidFill>
                <a:srgbClr val="0252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437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4AD431-FCB7-3EAF-7D22-7851C23E0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EEA5B1-C146-AFD3-6465-28D7B6B5713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87569" y="769545"/>
            <a:ext cx="8768862" cy="3996928"/>
          </a:xfrm>
        </p:spPr>
        <p:txBody>
          <a:bodyPr/>
          <a:lstStyle/>
          <a:p>
            <a:r>
              <a:rPr lang="de-DE" dirty="0" err="1"/>
              <a:t>fasdfasdfsadf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9477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87569" y="769545"/>
            <a:ext cx="8768862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DD6B45-5E84-B8CB-2A8F-D10901C6402B}"/>
              </a:ext>
            </a:extLst>
          </p:cNvPr>
          <p:cNvSpPr txBox="1"/>
          <p:nvPr/>
        </p:nvSpPr>
        <p:spPr>
          <a:xfrm>
            <a:off x="1312333" y="3691467"/>
            <a:ext cx="5896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"GraphQL ist API für Faule", "GraphQL ist SQL </a:t>
            </a:r>
            <a:r>
              <a:rPr lang="de-DE" dirty="0" err="1">
                <a:solidFill>
                  <a:srgbClr val="FF0000"/>
                </a:solidFill>
                <a:highlight>
                  <a:srgbClr val="FFFF00"/>
                </a:highlight>
              </a:rPr>
              <a:t>für's</a:t>
            </a:r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 Frontend"</a:t>
            </a:r>
          </a:p>
          <a:p>
            <a:r>
              <a:rPr lang="de-DE" dirty="0">
                <a:solidFill>
                  <a:srgbClr val="FF0000"/>
                </a:solidFill>
                <a:highlight>
                  <a:srgbClr val="FFFF00"/>
                </a:highlight>
              </a:rPr>
              <a:t>nach hinten unter Mythen und Fakten</a:t>
            </a: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87569" y="769545"/>
            <a:ext cx="8768862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87569" y="769545"/>
            <a:ext cx="8768862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955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47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BBE8ED-54CF-BE93-9027-A93946E7EB4A}"/>
              </a:ext>
            </a:extLst>
          </p:cNvPr>
          <p:cNvSpPr txBox="1"/>
          <p:nvPr/>
        </p:nvSpPr>
        <p:spPr>
          <a:xfrm>
            <a:off x="210312" y="769546"/>
            <a:ext cx="8723376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GraphQL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90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3357</Words>
  <Application>Microsoft Macintosh PowerPoint</Application>
  <PresentationFormat>Bildschirmpräsentation (16:9)</PresentationFormat>
  <Paragraphs>769</Paragraphs>
  <Slides>82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82</vt:i4>
      </vt:variant>
    </vt:vector>
  </HeadingPairs>
  <TitlesOfParts>
    <vt:vector size="95" baseType="lpstr">
      <vt:lpstr>Arial</vt:lpstr>
      <vt:lpstr>Calibri</vt:lpstr>
      <vt:lpstr>Calibri Light</vt:lpstr>
      <vt:lpstr>Candara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InfoDay Modernes API-Design | Köln, 26. September 2024 | @nilshartmann</vt:lpstr>
      <vt:lpstr>https://nilshartmann.net</vt:lpstr>
      <vt:lpstr>PowerPoint-Präsentation</vt:lpstr>
      <vt:lpstr>PowerPoint-Präsentation</vt:lpstr>
      <vt:lpstr>GraphQL</vt:lpstr>
      <vt:lpstr>GraphQL APIs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PowerPoint-Präsentation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PowerPoint-Präsentation</vt:lpstr>
      <vt:lpstr>Queries ausführen</vt:lpstr>
      <vt:lpstr>PowerPoint-Präsentation</vt:lpstr>
      <vt:lpstr>Implementierung</vt:lpstr>
      <vt:lpstr>Implementierung</vt:lpstr>
      <vt:lpstr>Implementierung</vt:lpstr>
      <vt:lpstr>Implementierung</vt:lpstr>
      <vt:lpstr>Implementierung</vt:lpstr>
      <vt:lpstr>PowerPoint-Präsentation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APIs</vt:lpstr>
      <vt:lpstr>GraphQL APIs</vt:lpstr>
      <vt:lpstr>GraphQL APIs</vt:lpstr>
      <vt:lpstr>GraphQL APIs</vt:lpstr>
      <vt:lpstr>GraphQL APIs</vt:lpstr>
      <vt:lpstr>GraphQL APIs</vt:lpstr>
      <vt:lpstr>GraphQL APIs</vt:lpstr>
      <vt:lpstr>GraphQL APIs</vt:lpstr>
      <vt:lpstr>GraphQL APIs</vt:lpstr>
      <vt:lpstr>PowerPoint-Präsentation</vt:lpstr>
      <vt:lpstr>PowerPoint-Präsentation</vt:lpstr>
      <vt:lpstr>GraphQL APIs</vt:lpstr>
      <vt:lpstr>PowerPoint-Präsentation</vt:lpstr>
      <vt:lpstr>PowerPoint-Präsentation</vt:lpstr>
      <vt:lpstr>PowerPoint-Präsentation</vt:lpstr>
      <vt:lpstr>PowerPoint-Präsentation</vt:lpstr>
      <vt:lpstr>Eine Api für den BeerAdvisor</vt:lpstr>
      <vt:lpstr>Eine Api für den BeerAdvisor</vt:lpstr>
      <vt:lpstr>Eine Api für den BeerAdvisor</vt:lpstr>
      <vt:lpstr>PowerPoint-Präsentation</vt:lpstr>
      <vt:lpstr>Queries ausführen</vt:lpstr>
      <vt:lpstr>PowerPoint-Präsentation</vt:lpstr>
      <vt:lpstr>Runtime (AKA: Your application)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1248</cp:revision>
  <cp:lastPrinted>2019-09-03T13:49:24Z</cp:lastPrinted>
  <dcterms:created xsi:type="dcterms:W3CDTF">2016-03-28T15:59:53Z</dcterms:created>
  <dcterms:modified xsi:type="dcterms:W3CDTF">2024-09-24T16:08:52Z</dcterms:modified>
</cp:coreProperties>
</file>